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6"/>
  </p:handoutMasterIdLst>
  <p:sldIdLst>
    <p:sldId id="285" r:id="rId2"/>
    <p:sldId id="287" r:id="rId3"/>
    <p:sldId id="288" r:id="rId4"/>
    <p:sldId id="290" r:id="rId5"/>
  </p:sldIdLst>
  <p:sldSz cx="7559675" cy="10691813"/>
  <p:notesSz cx="6669088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E9639D4-E3E2-4D34-9284-5A2195B3D0D7}" styleName="Estilo Claro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D7AC3CCA-C797-4891-BE02-D94E43425B78}" styleName="Estilo Mé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F2DE63D5-997A-4646-A377-4702673A728D}" styleName="Estilo Claro 2 - Ênfase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505E3EF-67EA-436B-97B2-0124C06EBD24}" styleName="Estilo Médio 4 - Ênfas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5" autoAdjust="0"/>
    <p:restoredTop sz="94434" autoAdjust="0"/>
  </p:normalViewPr>
  <p:slideViewPr>
    <p:cSldViewPr snapToGrid="0">
      <p:cViewPr>
        <p:scale>
          <a:sx n="120" d="100"/>
          <a:sy n="120" d="100"/>
        </p:scale>
        <p:origin x="504" y="-47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02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1F36E5-40E8-4139-A3E5-0976C5143BAA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342D15-531F-478D-AD55-DE19F1213E2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4779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3546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1529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6967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351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0324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9875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557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8662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28159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05456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435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1000" r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8A194-C019-4D98-9BCB-62CDE8038499}" type="datetimeFigureOut">
              <a:rPr lang="pt-BR" smtClean="0"/>
              <a:t>09/06/2021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8518B-E1CD-4D5D-AA2C-8F4037E5F4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55998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12" Type="http://schemas.openxmlformats.org/officeDocument/2006/relationships/image" Target="../media/image19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11" Type="http://schemas.openxmlformats.org/officeDocument/2006/relationships/image" Target="../media/image18.png"/><Relationship Id="rId5" Type="http://schemas.openxmlformats.org/officeDocument/2006/relationships/image" Target="../media/image12.gif"/><Relationship Id="rId10" Type="http://schemas.openxmlformats.org/officeDocument/2006/relationships/image" Target="../media/image17.png"/><Relationship Id="rId4" Type="http://schemas.openxmlformats.org/officeDocument/2006/relationships/image" Target="../media/image11.gif"/><Relationship Id="rId9" Type="http://schemas.openxmlformats.org/officeDocument/2006/relationships/image" Target="../media/image16.png"/><Relationship Id="rId1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de cantos arredondados 4"/>
          <p:cNvSpPr/>
          <p:nvPr/>
        </p:nvSpPr>
        <p:spPr>
          <a:xfrm>
            <a:off x="536459" y="4127254"/>
            <a:ext cx="6369307" cy="62549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825" y="368948"/>
            <a:ext cx="1088365" cy="1001186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2159058" y="456009"/>
            <a:ext cx="3995483" cy="3082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3" dirty="0">
                <a:latin typeface="Comic Sans MS" panose="030F0702030302020204" pitchFamily="66" charset="0"/>
              </a:rPr>
              <a:t>ATIVIDADES PARA CASA- QUARENTENA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2708316" y="675935"/>
            <a:ext cx="3446225" cy="2812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28" dirty="0">
                <a:latin typeface="Comic Sans MS" panose="030F0702030302020204" pitchFamily="66" charset="0"/>
              </a:rPr>
              <a:t>PARA ALUNOS DOS </a:t>
            </a:r>
            <a:r>
              <a:rPr lang="pt-BR" sz="1228" dirty="0" smtClean="0">
                <a:latin typeface="Comic Sans MS" panose="030F0702030302020204" pitchFamily="66" charset="0"/>
              </a:rPr>
              <a:t>1º </a:t>
            </a:r>
            <a:r>
              <a:rPr lang="pt-BR" sz="1228" dirty="0">
                <a:latin typeface="Comic Sans MS" panose="030F0702030302020204" pitchFamily="66" charset="0"/>
              </a:rPr>
              <a:t>ANOS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478545" y="908307"/>
            <a:ext cx="4084530" cy="240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65" b="1" dirty="0">
                <a:latin typeface="Comic Sans MS" panose="030F0702030302020204" pitchFamily="66" charset="0"/>
              </a:rPr>
              <a:t>PROFESSORAS: </a:t>
            </a:r>
            <a:r>
              <a:rPr lang="pt-BR" sz="965" b="1" dirty="0" smtClean="0">
                <a:latin typeface="Comic Sans MS" panose="030F0702030302020204" pitchFamily="66" charset="0"/>
              </a:rPr>
              <a:t>DIRCE, ROSELI E TAYNARA</a:t>
            </a:r>
            <a:endParaRPr lang="pt-BR" sz="965" b="1" dirty="0">
              <a:latin typeface="Comic Sans MS" panose="030F0702030302020204" pitchFamily="66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417814" y="1149142"/>
            <a:ext cx="4145261" cy="213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789" b="1" u="sng" dirty="0" smtClean="0">
                <a:latin typeface="Comic Sans MS" panose="030F0702030302020204" pitchFamily="66" charset="0"/>
              </a:rPr>
              <a:t>REALIZE </a:t>
            </a:r>
            <a:r>
              <a:rPr lang="pt-BR" sz="789" dirty="0">
                <a:latin typeface="Comic Sans MS" panose="030F0702030302020204" pitchFamily="66" charset="0"/>
              </a:rPr>
              <a:t>AS TAREFAS ABAIXO </a:t>
            </a:r>
            <a:r>
              <a:rPr lang="pt-BR" sz="789" dirty="0" smtClean="0">
                <a:latin typeface="Comic Sans MS" panose="030F0702030302020204" pitchFamily="66" charset="0"/>
              </a:rPr>
              <a:t> E DEPOIS DEVOLVA NA ESCOLA</a:t>
            </a:r>
            <a:endParaRPr lang="pt-BR" sz="789" b="1" dirty="0">
              <a:latin typeface="Comic Sans MS" panose="030F0702030302020204" pitchFamily="66" charset="0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540" y="354189"/>
            <a:ext cx="1005647" cy="975669"/>
          </a:xfrm>
          <a:prstGeom prst="rect">
            <a:avLst/>
          </a:prstGeom>
        </p:spPr>
      </p:pic>
      <p:sp>
        <p:nvSpPr>
          <p:cNvPr id="14" name="Retângulo de cantos arredondados 13"/>
          <p:cNvSpPr/>
          <p:nvPr/>
        </p:nvSpPr>
        <p:spPr>
          <a:xfrm>
            <a:off x="1465144" y="1793612"/>
            <a:ext cx="5269458" cy="150354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800" u="sng" dirty="0">
                <a:solidFill>
                  <a:schemeClr val="tx1"/>
                </a:solidFill>
                <a:latin typeface="Comic Sans MS" panose="030F0702030302020204" pitchFamily="66" charset="0"/>
              </a:rPr>
              <a:t>NÃO SE ESQUEÇA: </a:t>
            </a:r>
            <a:r>
              <a:rPr lang="pt-BR" sz="800" dirty="0">
                <a:solidFill>
                  <a:schemeClr val="tx1"/>
                </a:solidFill>
                <a:latin typeface="Comic Sans MS" panose="030F0702030302020204" pitchFamily="66" charset="0"/>
              </a:rPr>
              <a:t>DE ACESSAR O BLOG E REALIZAR AS ATIVIDADES DE ARTES E ED.FÍSICA</a:t>
            </a:r>
          </a:p>
        </p:txBody>
      </p:sp>
      <p:sp>
        <p:nvSpPr>
          <p:cNvPr id="7" name="Retângulo 6"/>
          <p:cNvSpPr/>
          <p:nvPr/>
        </p:nvSpPr>
        <p:spPr>
          <a:xfrm>
            <a:off x="2727553" y="1952163"/>
            <a:ext cx="21611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DE 21 A 25/06</a:t>
            </a:r>
            <a:endParaRPr lang="pt-B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7" name="Retângulo de cantos arredondados 16"/>
          <p:cNvSpPr/>
          <p:nvPr/>
        </p:nvSpPr>
        <p:spPr>
          <a:xfrm>
            <a:off x="2119972" y="2246673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>
                <a:latin typeface="Comic Sans MS" panose="030F0702030302020204" pitchFamily="66" charset="0"/>
              </a:rPr>
              <a:t>2</a:t>
            </a:r>
            <a:r>
              <a:rPr lang="pt-BR" sz="1200" b="1" smtClean="0">
                <a:latin typeface="Comic Sans MS" panose="030F0702030302020204" pitchFamily="66" charset="0"/>
              </a:rPr>
              <a:t>º FEIRA </a:t>
            </a:r>
            <a:r>
              <a:rPr lang="pt-BR" sz="1200" b="1" dirty="0" smtClean="0">
                <a:latin typeface="Comic Sans MS" panose="030F0702030302020204" pitchFamily="66" charset="0"/>
              </a:rPr>
              <a:t>21/06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tângulo de cantos arredondados 19"/>
          <p:cNvSpPr/>
          <p:nvPr/>
        </p:nvSpPr>
        <p:spPr>
          <a:xfrm>
            <a:off x="600502" y="1402885"/>
            <a:ext cx="6134100" cy="2972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pt-BR" sz="900" dirty="0" smtClean="0">
                <a:latin typeface="Comic Sans MS" panose="030F0702030302020204" pitchFamily="66" charset="0"/>
              </a:rPr>
              <a:t>FORMAS DE INTERAÇÃO: AULAS ONLINE, ATIVIDADE DA APOSTILA, GRUPO DE WHATSAPP, VÍDEO INTEGRADO.</a:t>
            </a:r>
            <a:endParaRPr lang="pt-BR" sz="900" dirty="0">
              <a:latin typeface="Comic Sans MS" panose="030F0702030302020204" pitchFamily="66" charset="0"/>
            </a:endParaRPr>
          </a:p>
        </p:txBody>
      </p:sp>
      <p:sp>
        <p:nvSpPr>
          <p:cNvPr id="21" name="Elipse 20"/>
          <p:cNvSpPr/>
          <p:nvPr/>
        </p:nvSpPr>
        <p:spPr>
          <a:xfrm>
            <a:off x="1302261" y="1713099"/>
            <a:ext cx="325766" cy="30906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1579" dirty="0"/>
          </a:p>
        </p:txBody>
      </p: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778" b="8977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750" y="1764612"/>
            <a:ext cx="214787" cy="214787"/>
          </a:xfrm>
          <a:prstGeom prst="rect">
            <a:avLst/>
          </a:prstGeom>
        </p:spPr>
      </p:pic>
      <p:sp>
        <p:nvSpPr>
          <p:cNvPr id="26" name="CaixaDeTexto 25"/>
          <p:cNvSpPr txBox="1"/>
          <p:nvPr/>
        </p:nvSpPr>
        <p:spPr>
          <a:xfrm>
            <a:off x="491216" y="2493715"/>
            <a:ext cx="641455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latin typeface="Comic Sans MS" panose="030F0702030302020204" pitchFamily="66" charset="0"/>
              </a:rPr>
              <a:t>ATIVIDADE DIAGNOSTICA </a:t>
            </a:r>
            <a:r>
              <a:rPr lang="pt-BR" sz="1000" dirty="0" smtClean="0">
                <a:latin typeface="Comic Sans MS" panose="030F0702030302020204" pitchFamily="66" charset="0"/>
              </a:rPr>
              <a:t>( DEVE SER ENTREGUE NA ESCOLA DEPOIS DE PRONTA)</a:t>
            </a:r>
          </a:p>
          <a:p>
            <a:pPr algn="ctr"/>
            <a:endParaRPr lang="pt-BR" sz="1400" dirty="0" smtClean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ESCOLA EMEF VILLAGIO GHIRALDELLI 	                           1º ANO _______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PROFESSORA: _____________________________________________________</a:t>
            </a: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r>
              <a:rPr lang="pt-BR" sz="1200" dirty="0" smtClean="0">
                <a:latin typeface="Comic Sans MS" panose="030F0702030302020204" pitchFamily="66" charset="0"/>
              </a:rPr>
              <a:t>ALUNO(A):________________________________________________________</a:t>
            </a:r>
          </a:p>
          <a:p>
            <a:endParaRPr lang="pt-BR" sz="1200" dirty="0">
              <a:latin typeface="Comic Sans MS" panose="030F0702030302020204" pitchFamily="66" charset="0"/>
            </a:endParaRP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DICA: ESSA ATIVIDADE DEVE SER REALIZADA PREFERENCIALMENTE COM A PROFESSORA DE FORMA ONLINE!</a:t>
            </a:r>
          </a:p>
          <a:p>
            <a:endParaRPr lang="pt-BR" sz="1200" dirty="0" smtClean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SUA PROFESSORA VAI DITAR AS PALAVRAS, PENSE E ESCREVA COMO VOCÊ CONSEGUIR. FAÇA O SEU MELHOR!</a:t>
            </a:r>
          </a:p>
        </p:txBody>
      </p:sp>
      <p:sp>
        <p:nvSpPr>
          <p:cNvPr id="25" name="Retângulo de cantos arredondados 24"/>
          <p:cNvSpPr/>
          <p:nvPr/>
        </p:nvSpPr>
        <p:spPr>
          <a:xfrm>
            <a:off x="1811950" y="5553285"/>
            <a:ext cx="4922652" cy="6143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26" name="Picture 2" descr="Festa Junina | Atividades Jardim Colorido Para O Ensino Infantil - AZ  Dibujos para colorear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70" y="6408242"/>
            <a:ext cx="929742" cy="957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tângulo de cantos arredondados 30"/>
          <p:cNvSpPr/>
          <p:nvPr/>
        </p:nvSpPr>
        <p:spPr>
          <a:xfrm>
            <a:off x="1811950" y="6751682"/>
            <a:ext cx="4922652" cy="6143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4991416"/>
            <a:ext cx="1175289" cy="1582517"/>
          </a:xfrm>
          <a:prstGeom prst="rect">
            <a:avLst/>
          </a:prstGeom>
        </p:spPr>
      </p:pic>
      <p:pic>
        <p:nvPicPr>
          <p:cNvPr id="13" name="Imagem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940" y="7396493"/>
            <a:ext cx="891793" cy="1262716"/>
          </a:xfrm>
          <a:prstGeom prst="rect">
            <a:avLst/>
          </a:prstGeom>
        </p:spPr>
      </p:pic>
      <p:sp>
        <p:nvSpPr>
          <p:cNvPr id="32" name="Retângulo de cantos arredondados 31"/>
          <p:cNvSpPr/>
          <p:nvPr/>
        </p:nvSpPr>
        <p:spPr>
          <a:xfrm>
            <a:off x="1811950" y="7909610"/>
            <a:ext cx="4922652" cy="6143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030" name="Picture 6" descr="Desenho de Pedaço de pão para Colorir - Colorir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543" y="8568073"/>
            <a:ext cx="1285686" cy="1007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tângulo de cantos arredondados 33"/>
          <p:cNvSpPr/>
          <p:nvPr/>
        </p:nvSpPr>
        <p:spPr>
          <a:xfrm>
            <a:off x="1811950" y="8718369"/>
            <a:ext cx="4922652" cy="61436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5" name="CaixaDeTexto 34"/>
          <p:cNvSpPr txBox="1"/>
          <p:nvPr/>
        </p:nvSpPr>
        <p:spPr>
          <a:xfrm>
            <a:off x="602475" y="9527128"/>
            <a:ext cx="624438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FRASE: ________________________________________________</a:t>
            </a:r>
          </a:p>
          <a:p>
            <a:pPr algn="just"/>
            <a:endParaRPr lang="pt-BR" sz="1400" dirty="0">
              <a:latin typeface="Comic Sans MS" panose="030F0702030302020204" pitchFamily="66" charset="0"/>
            </a:endParaRPr>
          </a:p>
          <a:p>
            <a:pPr algn="just"/>
            <a:r>
              <a:rPr lang="pt-BR" sz="1400" dirty="0" smtClean="0">
                <a:latin typeface="Comic Sans MS" panose="030F0702030302020204" pitchFamily="66" charset="0"/>
              </a:rPr>
              <a:t>______________________________________________________</a:t>
            </a:r>
            <a:endParaRPr lang="pt-BR" sz="1400" dirty="0">
              <a:latin typeface="Comic Sans MS" panose="030F0702030302020204" pitchFamily="66" charset="0"/>
            </a:endParaRPr>
          </a:p>
        </p:txBody>
      </p:sp>
      <p:sp>
        <p:nvSpPr>
          <p:cNvPr id="36" name="Retângulo 35"/>
          <p:cNvSpPr/>
          <p:nvPr/>
        </p:nvSpPr>
        <p:spPr>
          <a:xfrm rot="16200000">
            <a:off x="4002632" y="6884541"/>
            <a:ext cx="5906989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50" dirty="0" smtClean="0"/>
              <a:t>Fonte : Banco de imagens do Google</a:t>
            </a:r>
          </a:p>
          <a:p>
            <a:r>
              <a:rPr lang="pt-BR" sz="9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( 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atividade elaborada pelas professoras dos 1º anos da EMEF </a:t>
            </a:r>
            <a:r>
              <a:rPr lang="pt-BR" sz="900" dirty="0" err="1">
                <a:latin typeface="Arial" panose="020B0604020202020204" pitchFamily="34" charset="0"/>
                <a:cs typeface="Arial" panose="020B0604020202020204" pitchFamily="34" charset="0"/>
              </a:rPr>
              <a:t>Villágio</a:t>
            </a:r>
            <a:r>
              <a:rPr lang="pt-BR" sz="900" dirty="0">
                <a:latin typeface="Arial" panose="020B0604020202020204" pitchFamily="34" charset="0"/>
                <a:cs typeface="Arial" panose="020B0604020202020204" pitchFamily="34" charset="0"/>
              </a:rPr>
              <a:t> Ghiraldelli)</a:t>
            </a:r>
            <a:endParaRPr lang="pt-BR" sz="900" dirty="0"/>
          </a:p>
        </p:txBody>
      </p:sp>
    </p:spTree>
    <p:extLst>
      <p:ext uri="{BB962C8B-B14F-4D97-AF65-F5344CB8AC3E}">
        <p14:creationId xmlns:p14="http://schemas.microsoft.com/office/powerpoint/2010/main" val="962191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287266" y="746020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3</a:t>
            </a:r>
            <a:r>
              <a:rPr lang="pt-BR" sz="1200" b="1" dirty="0" smtClean="0">
                <a:latin typeface="Comic Sans MS" panose="030F0702030302020204" pitchFamily="66" charset="0"/>
              </a:rPr>
              <a:t>º FEIRA 22/06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80216" y="434377"/>
            <a:ext cx="21611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DE 21 A 25/06</a:t>
            </a:r>
            <a:endParaRPr lang="pt-B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" y="449060"/>
            <a:ext cx="704143" cy="6477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9" y="428264"/>
            <a:ext cx="749692" cy="72734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430320" y="10008455"/>
            <a:ext cx="59069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( atividade adaptadas pelas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professoras dos 1º anos da EMEF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Villágio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Ghiraldelli)</a:t>
            </a:r>
            <a:endParaRPr lang="pt-BR" sz="1000" dirty="0"/>
          </a:p>
        </p:txBody>
      </p:sp>
      <p:sp>
        <p:nvSpPr>
          <p:cNvPr id="30" name="Retângulo de cantos arredondados 29"/>
          <p:cNvSpPr/>
          <p:nvPr/>
        </p:nvSpPr>
        <p:spPr>
          <a:xfrm>
            <a:off x="2268502" y="5233029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4</a:t>
            </a:r>
            <a:r>
              <a:rPr lang="pt-BR" sz="1200" b="1" dirty="0" smtClean="0">
                <a:latin typeface="Comic Sans MS" panose="030F0702030302020204" pitchFamily="66" charset="0"/>
              </a:rPr>
              <a:t>º FEIRA 23/06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577172" y="1177611"/>
            <a:ext cx="6509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VOCÊ JÁ APRENDEU A ESCREVER MUITAS PALAVRAS, AGORA MÃOS A OBRA!! ESCREVA AS PALAVRAS ABAIXO DO SEU JEITINHO,  </a:t>
            </a:r>
            <a:r>
              <a:rPr lang="pt-BR" sz="1200" b="1" dirty="0" smtClean="0">
                <a:latin typeface="Comic Sans MS" panose="030F0702030302020204" pitchFamily="66" charset="0"/>
              </a:rPr>
              <a:t>SEM AJUDA!!. 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pic>
        <p:nvPicPr>
          <p:cNvPr id="3074" name="Picture 2" descr="Fazendo a Minha Festa para Colorir: Bonecas - Imagens para Colorir! |  Brinquedos para colorir, Desenho de bonequinhas, Desenho de brinqued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172" y="1841771"/>
            <a:ext cx="918313" cy="1142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Conector reto 31"/>
          <p:cNvCxnSpPr/>
          <p:nvPr/>
        </p:nvCxnSpPr>
        <p:spPr>
          <a:xfrm flipV="1">
            <a:off x="430320" y="3274829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6" name="Picture 4" descr="APOSTILA DE ATIVIDADES NATALINAS | Páginas para colorir natal, Cores do  natal, Páginas para colori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287266" y="1738160"/>
            <a:ext cx="1000985" cy="1416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Conector reto 34"/>
          <p:cNvCxnSpPr/>
          <p:nvPr/>
        </p:nvCxnSpPr>
        <p:spPr>
          <a:xfrm flipV="1">
            <a:off x="2128340" y="3253564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8" name="Picture 6" descr="Desenho de Focas Para Colorir ~ Imagens Para Colorir | Foca desenho,  Animais para colorir, Circo para colori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0032" y="1703826"/>
            <a:ext cx="1223071" cy="12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Conector reto 36"/>
          <p:cNvCxnSpPr/>
          <p:nvPr/>
        </p:nvCxnSpPr>
        <p:spPr>
          <a:xfrm flipV="1">
            <a:off x="4007274" y="3235492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Picture 8" descr="Desenho abacaxi, Frutas para colorir, Desenhos de frutas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63" y="1620139"/>
            <a:ext cx="900692" cy="1271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Conector reto 38"/>
          <p:cNvCxnSpPr/>
          <p:nvPr/>
        </p:nvCxnSpPr>
        <p:spPr>
          <a:xfrm flipV="1">
            <a:off x="5718415" y="3214227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2" name="Picture 10" descr="Desenho de Brownie pintado e colorido por Usuário não registrado o dia 01  de Agosto do 2010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569" y="3732244"/>
            <a:ext cx="1403964" cy="1306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" name="Conector reto 40"/>
          <p:cNvCxnSpPr/>
          <p:nvPr/>
        </p:nvCxnSpPr>
        <p:spPr>
          <a:xfrm flipV="1">
            <a:off x="474854" y="5116711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8" name="Picture 16" descr="Desenho de Faca afiada para Colorir - Colorir.com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8340" y="3629405"/>
            <a:ext cx="1453788" cy="1138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5" name="Conector reto 44"/>
          <p:cNvCxnSpPr/>
          <p:nvPr/>
        </p:nvCxnSpPr>
        <p:spPr>
          <a:xfrm flipV="1">
            <a:off x="2170941" y="5091105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Imagem 3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23021" y="3611069"/>
            <a:ext cx="1600304" cy="1045991"/>
          </a:xfrm>
          <a:prstGeom prst="rect">
            <a:avLst/>
          </a:prstGeom>
        </p:spPr>
      </p:pic>
      <p:cxnSp>
        <p:nvCxnSpPr>
          <p:cNvPr id="48" name="Conector reto 47"/>
          <p:cNvCxnSpPr/>
          <p:nvPr/>
        </p:nvCxnSpPr>
        <p:spPr>
          <a:xfrm flipV="1">
            <a:off x="4038880" y="5080681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92" name="Picture 20" descr="Dedo Indicador Desenho Para Colorir - Ultra Coloring Page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963" y="3477904"/>
            <a:ext cx="1226658" cy="1226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0" name="Conector reto 49"/>
          <p:cNvCxnSpPr/>
          <p:nvPr/>
        </p:nvCxnSpPr>
        <p:spPr>
          <a:xfrm flipV="1">
            <a:off x="5715871" y="5052855"/>
            <a:ext cx="1368586" cy="21265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tângulo 61"/>
          <p:cNvSpPr/>
          <p:nvPr/>
        </p:nvSpPr>
        <p:spPr>
          <a:xfrm>
            <a:off x="490409" y="5625306"/>
            <a:ext cx="65098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VAMOS RECORDAR O QUE VOCÊ APRENDEU ATÉ AQUI? SEI QUE VOCÊ ESTÁ DANDO UM SHOW COM OS NUMERAIS. VAMOS LÁ,  </a:t>
            </a:r>
            <a:r>
              <a:rPr lang="pt-BR" sz="1200" b="1" dirty="0">
                <a:latin typeface="Comic Sans MS" panose="030F0702030302020204" pitchFamily="66" charset="0"/>
              </a:rPr>
              <a:t>SEM AJUDA!!. </a:t>
            </a:r>
            <a:endParaRPr lang="pt-BR" sz="1200" b="1" dirty="0" smtClean="0">
              <a:latin typeface="Comic Sans MS" panose="030F0702030302020204" pitchFamily="66" charset="0"/>
            </a:endParaRPr>
          </a:p>
          <a:p>
            <a:pPr algn="just"/>
            <a:endParaRPr lang="pt-BR" sz="1200" b="1" dirty="0">
              <a:latin typeface="Comic Sans MS" panose="030F0702030302020204" pitchFamily="66" charset="0"/>
            </a:endParaRPr>
          </a:p>
          <a:p>
            <a:pPr algn="just"/>
            <a:r>
              <a:rPr lang="pt-BR" sz="1200" dirty="0" smtClean="0">
                <a:latin typeface="Comic Sans MS" panose="030F0702030302020204" pitchFamily="66" charset="0"/>
              </a:rPr>
              <a:t>1-)VAMOS SOMAR? DESENHE E DEPOIS SOME</a:t>
            </a:r>
            <a:r>
              <a:rPr lang="pt-BR" sz="1200" b="1" dirty="0" smtClean="0">
                <a:latin typeface="Comic Sans MS" panose="030F0702030302020204" pitchFamily="66" charset="0"/>
              </a:rPr>
              <a:t>.</a:t>
            </a:r>
          </a:p>
          <a:p>
            <a:pPr algn="just"/>
            <a:endParaRPr lang="pt-BR" sz="1200" b="1" dirty="0" smtClean="0">
              <a:latin typeface="Comic Sans MS" panose="030F0702030302020204" pitchFamily="66" charset="0"/>
            </a:endParaRPr>
          </a:p>
          <a:p>
            <a:pPr algn="just"/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43" name="Retângulo de cantos arredondados 42"/>
          <p:cNvSpPr/>
          <p:nvPr/>
        </p:nvSpPr>
        <p:spPr>
          <a:xfrm>
            <a:off x="541569" y="6521925"/>
            <a:ext cx="6407511" cy="1679776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pic>
        <p:nvPicPr>
          <p:cNvPr id="74" name="Imagem 73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42" y="6948954"/>
            <a:ext cx="838200" cy="1047750"/>
          </a:xfrm>
          <a:prstGeom prst="rect">
            <a:avLst/>
          </a:prstGeom>
        </p:spPr>
      </p:pic>
      <p:sp>
        <p:nvSpPr>
          <p:cNvPr id="75" name="Retângulo 74"/>
          <p:cNvSpPr/>
          <p:nvPr/>
        </p:nvSpPr>
        <p:spPr>
          <a:xfrm>
            <a:off x="1814463" y="6823522"/>
            <a:ext cx="934431" cy="64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76" name="Imagem 75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168" y="7001473"/>
            <a:ext cx="257175" cy="292735"/>
          </a:xfrm>
          <a:prstGeom prst="rect">
            <a:avLst/>
          </a:prstGeom>
        </p:spPr>
      </p:pic>
      <p:sp>
        <p:nvSpPr>
          <p:cNvPr id="77" name="Retângulo 76"/>
          <p:cNvSpPr/>
          <p:nvPr/>
        </p:nvSpPr>
        <p:spPr>
          <a:xfrm>
            <a:off x="3447340" y="6834731"/>
            <a:ext cx="934431" cy="64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4533290" y="6869669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pt-BR" sz="2800" dirty="0"/>
          </a:p>
        </p:txBody>
      </p:sp>
      <p:sp>
        <p:nvSpPr>
          <p:cNvPr id="79" name="Retângulo 78"/>
          <p:cNvSpPr/>
          <p:nvPr/>
        </p:nvSpPr>
        <p:spPr>
          <a:xfrm>
            <a:off x="5080217" y="6838207"/>
            <a:ext cx="1272649" cy="64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80" name="Retângulo: Cantos Arredondados 23"/>
          <p:cNvSpPr/>
          <p:nvPr/>
        </p:nvSpPr>
        <p:spPr>
          <a:xfrm>
            <a:off x="1929253" y="7644569"/>
            <a:ext cx="7048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1" name="Retângulo: Cantos Arredondados 23"/>
          <p:cNvSpPr/>
          <p:nvPr/>
        </p:nvSpPr>
        <p:spPr>
          <a:xfrm>
            <a:off x="3562130" y="7644569"/>
            <a:ext cx="7048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82" name="Retângulo: Cantos Arredondados 23"/>
          <p:cNvSpPr/>
          <p:nvPr/>
        </p:nvSpPr>
        <p:spPr>
          <a:xfrm>
            <a:off x="5336320" y="7644569"/>
            <a:ext cx="7048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83" name="Imagem 82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957" y="7703969"/>
            <a:ext cx="257175" cy="292735"/>
          </a:xfrm>
          <a:prstGeom prst="rect">
            <a:avLst/>
          </a:prstGeom>
        </p:spPr>
      </p:pic>
      <p:sp>
        <p:nvSpPr>
          <p:cNvPr id="84" name="Retângulo 83"/>
          <p:cNvSpPr/>
          <p:nvPr/>
        </p:nvSpPr>
        <p:spPr>
          <a:xfrm>
            <a:off x="4556629" y="7564322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pt-BR" sz="2800" dirty="0"/>
          </a:p>
        </p:txBody>
      </p:sp>
      <p:sp>
        <p:nvSpPr>
          <p:cNvPr id="85" name="Retângulo de cantos arredondados 84"/>
          <p:cNvSpPr/>
          <p:nvPr/>
        </p:nvSpPr>
        <p:spPr>
          <a:xfrm>
            <a:off x="577172" y="8292872"/>
            <a:ext cx="6407511" cy="1635621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 sz="2400"/>
          </a:p>
        </p:txBody>
      </p:sp>
      <p:sp>
        <p:nvSpPr>
          <p:cNvPr id="87" name="Retângulo 86"/>
          <p:cNvSpPr/>
          <p:nvPr/>
        </p:nvSpPr>
        <p:spPr>
          <a:xfrm>
            <a:off x="1850066" y="8550314"/>
            <a:ext cx="934431" cy="64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88" name="Imagem 87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771" y="8728265"/>
            <a:ext cx="257175" cy="292735"/>
          </a:xfrm>
          <a:prstGeom prst="rect">
            <a:avLst/>
          </a:prstGeom>
        </p:spPr>
      </p:pic>
      <p:sp>
        <p:nvSpPr>
          <p:cNvPr id="89" name="Retângulo 88"/>
          <p:cNvSpPr/>
          <p:nvPr/>
        </p:nvSpPr>
        <p:spPr>
          <a:xfrm>
            <a:off x="3482943" y="8561523"/>
            <a:ext cx="934431" cy="64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0" name="Retângulo 89"/>
          <p:cNvSpPr/>
          <p:nvPr/>
        </p:nvSpPr>
        <p:spPr>
          <a:xfrm>
            <a:off x="4568893" y="8596461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pt-BR" sz="2800" dirty="0"/>
          </a:p>
        </p:txBody>
      </p:sp>
      <p:sp>
        <p:nvSpPr>
          <p:cNvPr id="91" name="Retângulo 90"/>
          <p:cNvSpPr/>
          <p:nvPr/>
        </p:nvSpPr>
        <p:spPr>
          <a:xfrm>
            <a:off x="5115820" y="8564999"/>
            <a:ext cx="1272649" cy="64522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pt-BR" sz="110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92" name="Retângulo: Cantos Arredondados 23"/>
          <p:cNvSpPr/>
          <p:nvPr/>
        </p:nvSpPr>
        <p:spPr>
          <a:xfrm>
            <a:off x="1964856" y="9371361"/>
            <a:ext cx="7048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3" name="Retângulo: Cantos Arredondados 23"/>
          <p:cNvSpPr/>
          <p:nvPr/>
        </p:nvSpPr>
        <p:spPr>
          <a:xfrm>
            <a:off x="3597733" y="9371361"/>
            <a:ext cx="7048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94" name="Retângulo: Cantos Arredondados 23"/>
          <p:cNvSpPr/>
          <p:nvPr/>
        </p:nvSpPr>
        <p:spPr>
          <a:xfrm>
            <a:off x="5371923" y="9371361"/>
            <a:ext cx="704850" cy="45720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95" name="Imagem 94"/>
          <p:cNvPicPr/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560" y="9430761"/>
            <a:ext cx="257175" cy="292735"/>
          </a:xfrm>
          <a:prstGeom prst="rect">
            <a:avLst/>
          </a:prstGeom>
        </p:spPr>
      </p:pic>
      <p:sp>
        <p:nvSpPr>
          <p:cNvPr id="96" name="Retângulo 95"/>
          <p:cNvSpPr/>
          <p:nvPr/>
        </p:nvSpPr>
        <p:spPr>
          <a:xfrm>
            <a:off x="4592232" y="9291114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=</a:t>
            </a:r>
            <a:endParaRPr lang="pt-BR" sz="2800" dirty="0"/>
          </a:p>
        </p:txBody>
      </p:sp>
      <p:sp>
        <p:nvSpPr>
          <p:cNvPr id="46" name="Retângulo 45"/>
          <p:cNvSpPr/>
          <p:nvPr/>
        </p:nvSpPr>
        <p:spPr>
          <a:xfrm>
            <a:off x="642808" y="6545742"/>
            <a:ext cx="6276238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LUCAS TINHA 8 BOLAS E GANHOU MAIS 4. COM QUANTAS BOLAS ELE FICOU?</a:t>
            </a:r>
            <a:endParaRPr lang="pt-BR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8" name="Imagem 97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74" y="8561523"/>
            <a:ext cx="808355" cy="1314450"/>
          </a:xfrm>
          <a:prstGeom prst="rect">
            <a:avLst/>
          </a:prstGeom>
        </p:spPr>
      </p:pic>
      <p:sp>
        <p:nvSpPr>
          <p:cNvPr id="47" name="Retângulo 46"/>
          <p:cNvSpPr/>
          <p:nvPr/>
        </p:nvSpPr>
        <p:spPr>
          <a:xfrm>
            <a:off x="711470" y="8299691"/>
            <a:ext cx="6372987" cy="289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t-BR" sz="12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EDUARDA COLHEU 6 FLORES E GANHOU MAIS 3. QUANTAS FLORES ELA TEM?</a:t>
            </a:r>
            <a:endParaRPr lang="pt-BR" sz="1200" dirty="0">
              <a:effectLst/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316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de cantos arredondados 3"/>
          <p:cNvSpPr/>
          <p:nvPr/>
        </p:nvSpPr>
        <p:spPr>
          <a:xfrm>
            <a:off x="2157366" y="2508718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5</a:t>
            </a:r>
            <a:r>
              <a:rPr lang="pt-BR" sz="1200" b="1" dirty="0" smtClean="0">
                <a:latin typeface="Comic Sans MS" panose="030F0702030302020204" pitchFamily="66" charset="0"/>
              </a:rPr>
              <a:t>º FEIRA  24/06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980216" y="434377"/>
            <a:ext cx="21611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DE 21 A 25/06</a:t>
            </a:r>
            <a:endParaRPr lang="pt-B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" y="449060"/>
            <a:ext cx="704143" cy="6477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9" y="428264"/>
            <a:ext cx="749692" cy="72734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 rot="16200000">
            <a:off x="4010395" y="6839953"/>
            <a:ext cx="59069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( atividade adaptadas pelas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professoras dos 1º anos da EMEF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Villágio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Ghiraldelli)</a:t>
            </a:r>
            <a:endParaRPr lang="pt-BR" sz="1000" dirty="0"/>
          </a:p>
        </p:txBody>
      </p:sp>
      <p:sp>
        <p:nvSpPr>
          <p:cNvPr id="8" name="Retângulo de cantos arredondados 7"/>
          <p:cNvSpPr/>
          <p:nvPr/>
        </p:nvSpPr>
        <p:spPr>
          <a:xfrm>
            <a:off x="2143921" y="3540611"/>
            <a:ext cx="3376330" cy="247042"/>
          </a:xfrm>
          <a:prstGeom prst="round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200" b="1" dirty="0">
                <a:latin typeface="Comic Sans MS" panose="030F0702030302020204" pitchFamily="66" charset="0"/>
              </a:rPr>
              <a:t>6</a:t>
            </a:r>
            <a:r>
              <a:rPr lang="pt-BR" sz="1200" b="1" dirty="0" smtClean="0">
                <a:latin typeface="Comic Sans MS" panose="030F0702030302020204" pitchFamily="66" charset="0"/>
              </a:rPr>
              <a:t>º FEIRA 25/06</a:t>
            </a:r>
            <a:endParaRPr lang="pt-BR" sz="1200" b="1" dirty="0">
              <a:latin typeface="Comic Sans MS" panose="030F0702030302020204" pitchFamily="66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46954" y="3854059"/>
            <a:ext cx="65098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QUE TAL IMPRIMIR O JOGO DE DOMINÓ E BRINCAR?</a:t>
            </a:r>
            <a:r>
              <a:rPr lang="pt-BR" sz="1200" dirty="0">
                <a:solidFill>
                  <a:srgbClr val="474747"/>
                </a:solidFill>
                <a:latin typeface="Comic Sans MS" panose="030F0702030302020204" pitchFamily="66" charset="0"/>
              </a:rPr>
              <a:t> </a:t>
            </a:r>
            <a:r>
              <a:rPr lang="pt-BR" sz="12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VOCÊ PODE RECICLAR UMA CAIXINHA DE PAPELÃO PARA QUARDAR SEU JOGO. QUE TAL?</a:t>
            </a:r>
            <a:endParaRPr lang="pt-BR" sz="1200" dirty="0">
              <a:latin typeface="Comic Sans MS" panose="030F0702030302020204" pitchFamily="66" charset="0"/>
            </a:endParaRPr>
          </a:p>
        </p:txBody>
      </p:sp>
      <p:pic>
        <p:nvPicPr>
          <p:cNvPr id="13" name="Picture 4" descr="https://3.bp.blogspot.com/-ZBJAgOmMzYw/VyJ9PoFGAiI/AAAAAAABKZI/ASR1MvmO_6wGI6UwBN7WeLm7zqoTScxmQCLcB/s640/jogo-de-domin%25C3%25B3-para-imprimir-e-brincar-regras-normas-jogo-educativo-www.espacoeducar%2B%25281%2529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2" r="1467"/>
          <a:stretch/>
        </p:blipFill>
        <p:spPr bwMode="auto">
          <a:xfrm>
            <a:off x="1487963" y="4328807"/>
            <a:ext cx="4045733" cy="5612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Imagem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66" t="17912" r="7271" b="71338"/>
          <a:stretch>
            <a:fillRect/>
          </a:stretch>
        </p:blipFill>
        <p:spPr bwMode="auto">
          <a:xfrm>
            <a:off x="997426" y="1204530"/>
            <a:ext cx="981075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Imagem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850" t="30611" r="42815" b="58231"/>
          <a:stretch>
            <a:fillRect/>
          </a:stretch>
        </p:blipFill>
        <p:spPr bwMode="auto">
          <a:xfrm>
            <a:off x="3101023" y="1210542"/>
            <a:ext cx="1019175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Imagem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81" t="69513" r="24184" b="19226"/>
          <a:stretch>
            <a:fillRect/>
          </a:stretch>
        </p:blipFill>
        <p:spPr bwMode="auto">
          <a:xfrm>
            <a:off x="5340908" y="1267414"/>
            <a:ext cx="1019175" cy="104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1304089" y="772930"/>
            <a:ext cx="505599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12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2-) RESOLVA AS OPERAÇÕES.DESENHE A QUANTIDADE PARA FICAR MAIS FÁCIL,</a:t>
            </a:r>
            <a:r>
              <a:rPr kumimoji="0" lang="pt-BR" altLang="pt-BR" sz="120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LEMBRE-SE DE FAZER SEM AJUDA!</a:t>
            </a:r>
            <a:endParaRPr kumimoji="0" lang="pt-BR" altLang="pt-BR" sz="1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altLang="pt-B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1693187" y="2144235"/>
            <a:ext cx="997389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</a:t>
            </a:r>
            <a:endParaRPr kumimoji="0" lang="pt-BR" altLang="pt-BR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1693187" y="3172935"/>
            <a:ext cx="1080745" cy="2000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altLang="pt-BR" sz="7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</a:t>
            </a:r>
            <a:endParaRPr kumimoji="0" lang="pt-BR" altLang="pt-BR" sz="105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546955" y="2912484"/>
            <a:ext cx="65702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latin typeface="Comic Sans MS" panose="030F0702030302020204" pitchFamily="66" charset="0"/>
              </a:rPr>
              <a:t>HOJE É O DIA DE CONCLUIR E REVISAR SUAS </a:t>
            </a:r>
            <a:r>
              <a:rPr lang="pt-BR" sz="1200" dirty="0" smtClean="0">
                <a:latin typeface="Comic Sans MS" panose="030F0702030302020204" pitchFamily="66" charset="0"/>
              </a:rPr>
              <a:t>ATIVIDADES. VAMOS </a:t>
            </a:r>
            <a:r>
              <a:rPr lang="pt-BR" sz="1200" dirty="0">
                <a:latin typeface="Comic Sans MS" panose="030F0702030302020204" pitchFamily="66" charset="0"/>
              </a:rPr>
              <a:t>LÁ? SEI QUE VOCÊ É ALUNO NOTA 10!</a:t>
            </a:r>
          </a:p>
        </p:txBody>
      </p:sp>
    </p:spTree>
    <p:extLst>
      <p:ext uri="{BB962C8B-B14F-4D97-AF65-F5344CB8AC3E}">
        <p14:creationId xmlns:p14="http://schemas.microsoft.com/office/powerpoint/2010/main" val="3529627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2980216" y="434377"/>
            <a:ext cx="2161169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1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SEMANA DE 21 A 25/06</a:t>
            </a:r>
            <a:endParaRPr lang="pt-BR" sz="1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72" y="449060"/>
            <a:ext cx="704143" cy="64774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309" y="428264"/>
            <a:ext cx="749692" cy="727344"/>
          </a:xfrm>
          <a:prstGeom prst="rect">
            <a:avLst/>
          </a:prstGeom>
        </p:spPr>
      </p:pic>
      <p:sp>
        <p:nvSpPr>
          <p:cNvPr id="28" name="Retângulo 27"/>
          <p:cNvSpPr/>
          <p:nvPr/>
        </p:nvSpPr>
        <p:spPr>
          <a:xfrm>
            <a:off x="430320" y="10008455"/>
            <a:ext cx="590698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Fonte: ( atividade adaptadas pelas 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professoras dos 1º anos da EMEF </a:t>
            </a:r>
            <a:r>
              <a:rPr lang="pt-BR" sz="1000" dirty="0" err="1">
                <a:latin typeface="Arial" panose="020B0604020202020204" pitchFamily="34" charset="0"/>
                <a:cs typeface="Arial" panose="020B0604020202020204" pitchFamily="34" charset="0"/>
              </a:rPr>
              <a:t>Villágio</a:t>
            </a:r>
            <a:r>
              <a:rPr lang="pt-BR" sz="1000" dirty="0">
                <a:latin typeface="Arial" panose="020B0604020202020204" pitchFamily="34" charset="0"/>
                <a:cs typeface="Arial" panose="020B0604020202020204" pitchFamily="34" charset="0"/>
              </a:rPr>
              <a:t> Ghiraldelli)</a:t>
            </a:r>
            <a:endParaRPr lang="pt-BR" sz="1000" dirty="0"/>
          </a:p>
        </p:txBody>
      </p:sp>
      <p:sp>
        <p:nvSpPr>
          <p:cNvPr id="2" name="Retângulo 1"/>
          <p:cNvSpPr/>
          <p:nvPr/>
        </p:nvSpPr>
        <p:spPr>
          <a:xfrm>
            <a:off x="430320" y="4384307"/>
            <a:ext cx="6509829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REGRAS DO JOGO</a:t>
            </a:r>
          </a:p>
          <a:p>
            <a:pPr algn="just"/>
            <a:endParaRPr lang="pt-BR" sz="1100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NÚMERO DE JOGADORES: 2 OU 4 JOGADORES</a:t>
            </a:r>
          </a:p>
          <a:p>
            <a:pPr algn="just"/>
            <a:endParaRPr lang="pt-BR" sz="1100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TOTAL DE PEDRAS: SÃO 28 PEDRAS QUE POSSUEM EM CADA UMA DAS FACES PONTOS QUE INDICAM VALORES NUMÉRICOS DE 0 A 6.</a:t>
            </a:r>
          </a:p>
          <a:p>
            <a:pPr algn="just"/>
            <a:endParaRPr lang="pt-BR" sz="1100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INÍCIO DA PARTIDA: SÃO DIVIDIDAS 7 PEDRAS PARA CADA JOGADOR.</a:t>
            </a:r>
          </a:p>
          <a:p>
            <a:pPr algn="just"/>
            <a:endParaRPr lang="pt-BR" sz="1100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NA PRIMEIRA PARTIDA O JOGADOR COM A MAIOR PEDRA ( 6-6) COMEÇA O JOGO, COLOCANDO-A NA MESA.</a:t>
            </a:r>
          </a:p>
          <a:p>
            <a:pPr algn="just"/>
            <a:endParaRPr lang="pt-BR" sz="1100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O JOGO RODA NO SENTIDO HORÁRIO E CADA JOGADOR DEVE TENTAR ENCAIXAR UMA DE SUAS PEDRAS NAS EXTREMIDADES DO JOGO NA MESA, QUANDO O JOGADOR NÃO CONSEGUE ENCAIXAR NENHUMA PEDRA ELE DEVE COMPRAR DO MONTE, SE NÃO TIVER PEDRAS NO MONTE ELE PASSA A VEZ.</a:t>
            </a:r>
          </a:p>
          <a:p>
            <a:pPr algn="just"/>
            <a:endParaRPr lang="pt-BR" sz="1100" dirty="0">
              <a:solidFill>
                <a:srgbClr val="474747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pt-BR" sz="1100" dirty="0" smtClean="0">
                <a:solidFill>
                  <a:srgbClr val="474747"/>
                </a:solidFill>
                <a:latin typeface="Comic Sans MS" panose="030F0702030302020204" pitchFamily="66" charset="0"/>
              </a:rPr>
              <a:t>O JOGO ACABA QUANDO ALGUÉM BATE ( FICA SEM PEDRAS NA MÃO) OU QUANDO O JOGO FICA FECHADO, OU SEJA, QUANDO NÃO É MAIS POSSÍVEL BAIXAR PEDRAS.</a:t>
            </a:r>
            <a:endParaRPr lang="pt-BR" sz="1100" dirty="0">
              <a:latin typeface="Comic Sans MS" panose="030F0702030302020204" pitchFamily="66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1799" y="1260021"/>
            <a:ext cx="3895725" cy="3019425"/>
          </a:xfrm>
          <a:prstGeom prst="rect">
            <a:avLst/>
          </a:prstGeom>
        </p:spPr>
      </p:pic>
      <p:pic>
        <p:nvPicPr>
          <p:cNvPr id="1028" name="Picture 4" descr="♥***♥** MINHA PAIXÃO: ALFABETIZAÇÃO **♥***♥**: Mensagem para os alunos |  Frases para alunos, Mensagens dia das crianças, Mensagem educação infant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4841" y="7692906"/>
            <a:ext cx="2993417" cy="231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83165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2723</TotalTime>
  <Words>472</Words>
  <Application>Microsoft Office PowerPoint</Application>
  <PresentationFormat>Personalizar</PresentationFormat>
  <Paragraphs>69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Conta da Microsoft</dc:creator>
  <cp:lastModifiedBy>Conta da Microsoft</cp:lastModifiedBy>
  <cp:revision>250</cp:revision>
  <cp:lastPrinted>2021-05-10T20:12:45Z</cp:lastPrinted>
  <dcterms:created xsi:type="dcterms:W3CDTF">2020-09-01T19:31:44Z</dcterms:created>
  <dcterms:modified xsi:type="dcterms:W3CDTF">2021-06-09T13:53:38Z</dcterms:modified>
</cp:coreProperties>
</file>